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328" r:id="rId3"/>
    <p:sldId id="334" r:id="rId4"/>
    <p:sldId id="335" r:id="rId5"/>
    <p:sldId id="329" r:id="rId6"/>
    <p:sldId id="330" r:id="rId7"/>
    <p:sldId id="331" r:id="rId8"/>
    <p:sldId id="323" r:id="rId9"/>
    <p:sldId id="333" r:id="rId10"/>
    <p:sldId id="32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653"/>
    <a:srgbClr val="EAEDED"/>
    <a:srgbClr val="3A428D"/>
    <a:srgbClr val="002A60"/>
    <a:srgbClr val="644F83"/>
    <a:srgbClr val="7149A5"/>
    <a:srgbClr val="8F77B6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1" autoAdjust="0"/>
    <p:restoredTop sz="94694"/>
  </p:normalViewPr>
  <p:slideViewPr>
    <p:cSldViewPr>
      <p:cViewPr varScale="1">
        <p:scale>
          <a:sx n="71" d="100"/>
          <a:sy n="71" d="100"/>
        </p:scale>
        <p:origin x="3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0"/>
    </p:cViewPr>
  </p:sorterViewPr>
  <p:notesViewPr>
    <p:cSldViewPr>
      <p:cViewPr varScale="1">
        <p:scale>
          <a:sx n="95" d="100"/>
          <a:sy n="95" d="100"/>
        </p:scale>
        <p:origin x="3112" y="2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035034-E274-49D7-B035-8324D20F8D1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7DD4BC-44F2-4D30-89E9-876AF54BB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5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0EF48-C3E5-4FCF-B5C1-2FC045BC375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8B69A-059C-4F6F-B7CA-FDD6DFA7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8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FDEED1-E3E6-F805-066F-1D4BC9F41B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26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55978"/>
            <a:ext cx="7010400" cy="103663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5910570"/>
            <a:ext cx="2844800" cy="168275"/>
          </a:xfrm>
        </p:spPr>
        <p:txBody>
          <a:bodyPr/>
          <a:lstStyle>
            <a:lvl1pPr algn="l">
              <a:defRPr b="0" i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87" y="5502504"/>
            <a:ext cx="808036" cy="808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41B65C-485D-0D41-A5EE-F31713FC8A66}"/>
              </a:ext>
            </a:extLst>
          </p:cNvPr>
          <p:cNvSpPr txBox="1"/>
          <p:nvPr userDrawn="1"/>
        </p:nvSpPr>
        <p:spPr>
          <a:xfrm>
            <a:off x="10848009" y="152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3DC5A-F6A9-9E81-8305-3620FC88BBB1}"/>
              </a:ext>
            </a:extLst>
          </p:cNvPr>
          <p:cNvSpPr txBox="1"/>
          <p:nvPr userDrawn="1"/>
        </p:nvSpPr>
        <p:spPr>
          <a:xfrm>
            <a:off x="914400" y="6193292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266E17-767F-8251-4161-CFF6F489E52C}"/>
              </a:ext>
            </a:extLst>
          </p:cNvPr>
          <p:cNvPicPr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6"/>
          <a:stretch/>
        </p:blipFill>
        <p:spPr>
          <a:xfrm>
            <a:off x="10826268" y="4534806"/>
            <a:ext cx="840475" cy="840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8D0E12-C135-2900-7510-15F81B4F60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710542"/>
            <a:ext cx="2356087" cy="925041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A8D1E028-AA36-BD23-B320-C159F60E3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t="6256" r="8932" b="30501"/>
          <a:stretch/>
        </p:blipFill>
        <p:spPr>
          <a:xfrm>
            <a:off x="897835" y="72043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7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9867C-220D-05E2-741C-3FEE099DC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" y="1161"/>
            <a:ext cx="12189932" cy="6856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42633A-7BFE-19E0-42D4-B02048C77B5B}"/>
              </a:ext>
            </a:extLst>
          </p:cNvPr>
          <p:cNvSpPr txBox="1"/>
          <p:nvPr userDrawn="1"/>
        </p:nvSpPr>
        <p:spPr>
          <a:xfrm>
            <a:off x="10848009" y="152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accent4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E2CCAAB0-3254-06C7-DC01-7C763E8E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400801"/>
            <a:ext cx="1803400" cy="152399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B75B4A6-8B3A-9BC9-D840-0D4F6C60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0622" y="6188075"/>
            <a:ext cx="4230757" cy="365125"/>
          </a:xfrm>
        </p:spPr>
        <p:txBody>
          <a:bodyPr anchor="b"/>
          <a:lstStyle>
            <a:lvl1pPr algn="ctr">
              <a:defRPr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SB Strategy Strategy &amp; Small Business Performance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E78E-D607-5DAE-0804-32A89452288E}"/>
              </a:ext>
            </a:extLst>
          </p:cNvPr>
          <p:cNvSpPr txBox="1"/>
          <p:nvPr userDrawn="1"/>
        </p:nvSpPr>
        <p:spPr>
          <a:xfrm>
            <a:off x="609600" y="6306979"/>
            <a:ext cx="2133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b="0" i="1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accent4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440F5F-4C43-2A93-E6F8-25EB858B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88075"/>
            <a:ext cx="609600" cy="365125"/>
          </a:xfrm>
        </p:spPr>
        <p:txBody>
          <a:bodyPr anchor="b"/>
          <a:lstStyle>
            <a:lvl1pPr>
              <a:defRPr sz="12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D8F93-86CE-1F61-D485-34E9A29C7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762000"/>
            <a:ext cx="9019116" cy="113095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32E904-1523-9D85-F234-4A25DEBE538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63613" y="2133600"/>
            <a:ext cx="5741987" cy="3581400"/>
          </a:xfrm>
        </p:spPr>
        <p:txBody>
          <a:bodyPr/>
          <a:lstStyle>
            <a:lvl1pPr>
              <a:defRPr>
                <a:solidFill>
                  <a:srgbClr val="EAEDED"/>
                </a:solidFill>
              </a:defRPr>
            </a:lvl1pPr>
            <a:lvl2pPr>
              <a:defRPr>
                <a:solidFill>
                  <a:srgbClr val="EAEDED"/>
                </a:solidFill>
              </a:defRPr>
            </a:lvl2pPr>
            <a:lvl3pPr>
              <a:defRPr>
                <a:solidFill>
                  <a:srgbClr val="EAEDED"/>
                </a:solidFill>
              </a:defRPr>
            </a:lvl3pPr>
            <a:lvl4pPr>
              <a:defRPr>
                <a:solidFill>
                  <a:srgbClr val="EAEDED"/>
                </a:solidFill>
              </a:defRPr>
            </a:lvl4pPr>
            <a:lvl5pPr>
              <a:defRPr>
                <a:solidFill>
                  <a:srgbClr val="EAEDE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4D1DC-0C2B-544B-D978-749AE9408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400" y="505010"/>
            <a:ext cx="1441687" cy="5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3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8F3AA9-766D-31DB-6D26-3ABB47855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80"/>
            <a:ext cx="12191997" cy="6856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69" y="4781188"/>
            <a:ext cx="2642659" cy="558582"/>
          </a:xfrm>
        </p:spPr>
        <p:txBody>
          <a:bodyPr anchor="b"/>
          <a:lstStyle>
            <a:lvl1pPr algn="ctr">
              <a:defRPr sz="2000" b="1" i="0">
                <a:solidFill>
                  <a:srgbClr val="8F77B6"/>
                </a:solidFill>
                <a:latin typeface="Helvetica LT St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4671" y="612775"/>
            <a:ext cx="26426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4669" y="5339770"/>
            <a:ext cx="2642659" cy="793279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0F29F9-A1F5-197C-985C-D4B1CB70F111}"/>
              </a:ext>
            </a:extLst>
          </p:cNvPr>
          <p:cNvSpPr txBox="1"/>
          <p:nvPr userDrawn="1"/>
        </p:nvSpPr>
        <p:spPr>
          <a:xfrm>
            <a:off x="10744200" y="181688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69904C28-7D0D-B127-8423-3272F682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400801"/>
            <a:ext cx="1803400" cy="152399"/>
          </a:xfrm>
        </p:spPr>
        <p:txBody>
          <a:bodyPr anchor="ctr"/>
          <a:lstStyle>
            <a:lvl1pPr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4A287AFF-5AC7-E4AE-DF4C-6685B948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0622" y="6188075"/>
            <a:ext cx="4230757" cy="365125"/>
          </a:xfrm>
        </p:spPr>
        <p:txBody>
          <a:bodyPr anchor="b"/>
          <a:lstStyle>
            <a:lvl1pPr algn="ctr"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SB Strategy Strategy &amp; Small Business Performance 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24C52E8-A740-3B1D-28EA-879164C1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88075"/>
            <a:ext cx="609600" cy="365125"/>
          </a:xfrm>
        </p:spPr>
        <p:txBody>
          <a:bodyPr anchor="b"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D8EA13-6ABA-E427-7955-A41CF729EA4F}"/>
              </a:ext>
            </a:extLst>
          </p:cNvPr>
          <p:cNvSpPr txBox="1"/>
          <p:nvPr userDrawn="1"/>
        </p:nvSpPr>
        <p:spPr>
          <a:xfrm>
            <a:off x="609600" y="6306979"/>
            <a:ext cx="2133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7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677400" cy="762000"/>
          </a:xfrm>
        </p:spPr>
        <p:txBody>
          <a:bodyPr anchor="b"/>
          <a:lstStyle>
            <a:lvl1pPr algn="l">
              <a:defRPr b="1" i="0">
                <a:solidFill>
                  <a:srgbClr val="8F77B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01400" cy="452596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BE3A9-3944-2460-6F5C-C885899243FB}"/>
              </a:ext>
            </a:extLst>
          </p:cNvPr>
          <p:cNvSpPr txBox="1"/>
          <p:nvPr userDrawn="1"/>
        </p:nvSpPr>
        <p:spPr>
          <a:xfrm>
            <a:off x="10848009" y="152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7794C58-B0BC-612D-0E8A-97EA9EFA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400801"/>
            <a:ext cx="1803400" cy="152399"/>
          </a:xfrm>
        </p:spPr>
        <p:txBody>
          <a:bodyPr anchor="ctr"/>
          <a:lstStyle>
            <a:lvl1pPr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01DC9FAB-AEC0-45A6-787C-398BD9C3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0622" y="6188075"/>
            <a:ext cx="4230757" cy="365125"/>
          </a:xfrm>
        </p:spPr>
        <p:txBody>
          <a:bodyPr anchor="b"/>
          <a:lstStyle>
            <a:lvl1pPr algn="ctr"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SB Strategy Strategy &amp; Small Business Performance </a:t>
            </a:r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E25236D6-065B-BAA8-3253-01D9D497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88075"/>
            <a:ext cx="609600" cy="365125"/>
          </a:xfrm>
        </p:spPr>
        <p:txBody>
          <a:bodyPr anchor="b"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4608C9-0EB3-7539-8498-1E5CFD38B9D5}"/>
              </a:ext>
            </a:extLst>
          </p:cNvPr>
          <p:cNvSpPr txBox="1"/>
          <p:nvPr userDrawn="1"/>
        </p:nvSpPr>
        <p:spPr>
          <a:xfrm>
            <a:off x="609600" y="6306979"/>
            <a:ext cx="2133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5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1" y="246018"/>
            <a:ext cx="9677399" cy="820782"/>
          </a:xfrm>
        </p:spPr>
        <p:txBody>
          <a:bodyPr anchor="b"/>
          <a:lstStyle>
            <a:lvl1pPr algn="l">
              <a:defRPr b="1" i="0">
                <a:solidFill>
                  <a:srgbClr val="8F77B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4"/>
          </a:xfrm>
        </p:spPr>
        <p:txBody>
          <a:bodyPr lIns="0" tIns="0" rIns="0" bIns="0">
            <a:noAutofit/>
          </a:bodyPr>
          <a:lstStyle>
            <a:lvl1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38400"/>
            <a:ext cx="4011084" cy="3687764"/>
          </a:xfrm>
        </p:spPr>
        <p:txBody>
          <a:bodyPr lIns="0"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1"/>
          <p:cNvSpPr>
            <a:spLocks noGrp="1"/>
          </p:cNvSpPr>
          <p:nvPr>
            <p:ph sz="quarter" idx="13"/>
          </p:nvPr>
        </p:nvSpPr>
        <p:spPr>
          <a:xfrm>
            <a:off x="624417" y="1447800"/>
            <a:ext cx="3996268" cy="914400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buNone/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l">
              <a:buNone/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914400" indent="0" algn="l">
              <a:buNone/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371600" indent="0" algn="l">
              <a:buNone/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28800" indent="0" algn="l">
              <a:buNone/>
              <a:defRPr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E4444-D744-E52F-631B-E4F7245A49CD}"/>
              </a:ext>
            </a:extLst>
          </p:cNvPr>
          <p:cNvSpPr txBox="1"/>
          <p:nvPr userDrawn="1"/>
        </p:nvSpPr>
        <p:spPr>
          <a:xfrm>
            <a:off x="10848009" y="152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49D016C-D3A0-9A80-4CCE-3E640F7C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400801"/>
            <a:ext cx="1803400" cy="152399"/>
          </a:xfrm>
        </p:spPr>
        <p:txBody>
          <a:bodyPr anchor="ctr"/>
          <a:lstStyle>
            <a:lvl1pPr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0C41671-2C99-274E-27A9-4A1EC3E7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0622" y="6188075"/>
            <a:ext cx="4230757" cy="365125"/>
          </a:xfrm>
        </p:spPr>
        <p:txBody>
          <a:bodyPr anchor="b"/>
          <a:lstStyle>
            <a:lvl1pPr algn="ctr"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SB Strategy Strategy &amp; Small Business Performance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029525F-93B3-66A5-BB81-14E6553B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88075"/>
            <a:ext cx="609600" cy="365125"/>
          </a:xfrm>
        </p:spPr>
        <p:txBody>
          <a:bodyPr anchor="b"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65A712-59F9-BFFE-07E9-D1E9FB5FEF59}"/>
              </a:ext>
            </a:extLst>
          </p:cNvPr>
          <p:cNvSpPr txBox="1"/>
          <p:nvPr userDrawn="1"/>
        </p:nvSpPr>
        <p:spPr>
          <a:xfrm>
            <a:off x="609600" y="6306979"/>
            <a:ext cx="2133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9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CF97D-BFD8-22EB-27C7-80E90A89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6018"/>
            <a:ext cx="9677399" cy="820782"/>
          </a:xfrm>
        </p:spPr>
        <p:txBody>
          <a:bodyPr anchor="b"/>
          <a:lstStyle>
            <a:lvl1pPr algn="l">
              <a:defRPr b="1" i="0">
                <a:solidFill>
                  <a:srgbClr val="8F77B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B9504-6497-26AB-EBC2-F28791406A5B}"/>
              </a:ext>
            </a:extLst>
          </p:cNvPr>
          <p:cNvSpPr txBox="1"/>
          <p:nvPr userDrawn="1"/>
        </p:nvSpPr>
        <p:spPr>
          <a:xfrm>
            <a:off x="10848009" y="152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DAFA6C6-EBF9-D2B5-535D-000119AC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400801"/>
            <a:ext cx="1803400" cy="152399"/>
          </a:xfrm>
        </p:spPr>
        <p:txBody>
          <a:bodyPr anchor="ctr"/>
          <a:lstStyle>
            <a:lvl1pPr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4DF72702-BEB7-9D5F-7358-1AF3F045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0622" y="6188075"/>
            <a:ext cx="4230757" cy="365125"/>
          </a:xfrm>
        </p:spPr>
        <p:txBody>
          <a:bodyPr anchor="b"/>
          <a:lstStyle>
            <a:lvl1pPr algn="ctr"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SB Strategy Strategy &amp; Small Business Performance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F3D9303-1F1E-A20D-B8A8-EC303743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88075"/>
            <a:ext cx="609600" cy="365125"/>
          </a:xfrm>
        </p:spPr>
        <p:txBody>
          <a:bodyPr anchor="b"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5B5E3E-8D57-5A68-99CC-12591DA8B262}"/>
              </a:ext>
            </a:extLst>
          </p:cNvPr>
          <p:cNvSpPr txBox="1"/>
          <p:nvPr userDrawn="1"/>
        </p:nvSpPr>
        <p:spPr>
          <a:xfrm>
            <a:off x="609600" y="6306979"/>
            <a:ext cx="2133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1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88304-CF47-88C1-BFEA-871CB824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6018"/>
            <a:ext cx="9677399" cy="820782"/>
          </a:xfrm>
        </p:spPr>
        <p:txBody>
          <a:bodyPr anchor="b"/>
          <a:lstStyle>
            <a:lvl1pPr algn="l">
              <a:defRPr b="1" i="0">
                <a:solidFill>
                  <a:srgbClr val="8F77B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A9F62-995F-68EF-6671-C620440FD9C9}"/>
              </a:ext>
            </a:extLst>
          </p:cNvPr>
          <p:cNvSpPr txBox="1"/>
          <p:nvPr userDrawn="1"/>
        </p:nvSpPr>
        <p:spPr>
          <a:xfrm>
            <a:off x="10848009" y="152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8305941D-4585-70ED-3A85-F9FAAE5F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400801"/>
            <a:ext cx="1803400" cy="152399"/>
          </a:xfrm>
        </p:spPr>
        <p:txBody>
          <a:bodyPr anchor="ctr"/>
          <a:lstStyle>
            <a:lvl1pPr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57237385-C14D-C402-C25A-8FC7E202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0622" y="6188075"/>
            <a:ext cx="4230757" cy="365125"/>
          </a:xfrm>
        </p:spPr>
        <p:txBody>
          <a:bodyPr anchor="b"/>
          <a:lstStyle>
            <a:lvl1pPr algn="ctr"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SB Strategy Strategy &amp; Small Business Performance 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3C8DB2D7-768F-ED12-A046-6A80B06F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88075"/>
            <a:ext cx="609600" cy="365125"/>
          </a:xfrm>
        </p:spPr>
        <p:txBody>
          <a:bodyPr anchor="b"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349A9F-928A-12A7-70A1-62FA06C0BDE3}"/>
              </a:ext>
            </a:extLst>
          </p:cNvPr>
          <p:cNvSpPr txBox="1"/>
          <p:nvPr userDrawn="1"/>
        </p:nvSpPr>
        <p:spPr>
          <a:xfrm>
            <a:off x="609600" y="6306979"/>
            <a:ext cx="2133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8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FAE0-B9A5-EF98-68BA-541C03B0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6018"/>
            <a:ext cx="9677399" cy="820782"/>
          </a:xfrm>
        </p:spPr>
        <p:txBody>
          <a:bodyPr anchor="b"/>
          <a:lstStyle>
            <a:lvl1pPr algn="l">
              <a:defRPr b="1" i="0">
                <a:solidFill>
                  <a:srgbClr val="8F77B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9E903-7DEC-5DEB-CD72-E38DC0532F02}"/>
              </a:ext>
            </a:extLst>
          </p:cNvPr>
          <p:cNvSpPr txBox="1"/>
          <p:nvPr userDrawn="1"/>
        </p:nvSpPr>
        <p:spPr>
          <a:xfrm>
            <a:off x="10848009" y="152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50888E7D-2173-4CFC-94AE-82304FCC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400801"/>
            <a:ext cx="1803400" cy="152399"/>
          </a:xfrm>
        </p:spPr>
        <p:txBody>
          <a:bodyPr anchor="ctr"/>
          <a:lstStyle>
            <a:lvl1pPr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425B4962-02E8-55B3-535F-7A1D3919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0622" y="6188075"/>
            <a:ext cx="4230757" cy="365125"/>
          </a:xfrm>
        </p:spPr>
        <p:txBody>
          <a:bodyPr anchor="b"/>
          <a:lstStyle>
            <a:lvl1pPr algn="ctr">
              <a:defRPr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SB Strategy Strategy &amp; Small Business Performance 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5986FEC-FAF3-8BEB-9D42-BCCBA067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88075"/>
            <a:ext cx="609600" cy="365125"/>
          </a:xfrm>
        </p:spPr>
        <p:txBody>
          <a:bodyPr anchor="b"/>
          <a:lstStyle>
            <a:lvl1pPr>
              <a:defRPr sz="1200" b="0" i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2273A2-1258-7F81-6492-97B2DE501FCD}"/>
              </a:ext>
            </a:extLst>
          </p:cNvPr>
          <p:cNvSpPr txBox="1"/>
          <p:nvPr userDrawn="1"/>
        </p:nvSpPr>
        <p:spPr>
          <a:xfrm>
            <a:off x="609600" y="6306979"/>
            <a:ext cx="2133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b="0" i="1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bg1">
                  <a:lumMod val="6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8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9867C-220D-05E2-741C-3FEE099DC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" y="1161"/>
            <a:ext cx="12189936" cy="6856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42633A-7BFE-19E0-42D4-B02048C77B5B}"/>
              </a:ext>
            </a:extLst>
          </p:cNvPr>
          <p:cNvSpPr txBox="1"/>
          <p:nvPr userDrawn="1"/>
        </p:nvSpPr>
        <p:spPr>
          <a:xfrm>
            <a:off x="10848009" y="152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accent4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E66B5005-D2E9-A0BF-2000-F82458C4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400801"/>
            <a:ext cx="1803400" cy="152399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98867B80-DC06-FC3B-96B7-92FA7532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0622" y="6188075"/>
            <a:ext cx="4230757" cy="365125"/>
          </a:xfrm>
        </p:spPr>
        <p:txBody>
          <a:bodyPr anchor="b"/>
          <a:lstStyle>
            <a:lvl1pPr algn="ctr">
              <a:defRPr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SB Strategy Strategy &amp; Small Business Performance </a:t>
            </a:r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1A6168D8-86F6-8D8C-79ED-EBC2232E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88075"/>
            <a:ext cx="609600" cy="365125"/>
          </a:xfrm>
        </p:spPr>
        <p:txBody>
          <a:bodyPr anchor="b"/>
          <a:lstStyle>
            <a:lvl1pPr>
              <a:defRPr sz="12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EF920E-EDCD-5EAD-F375-8EDBFD43EBB7}"/>
              </a:ext>
            </a:extLst>
          </p:cNvPr>
          <p:cNvSpPr txBox="1"/>
          <p:nvPr userDrawn="1"/>
        </p:nvSpPr>
        <p:spPr>
          <a:xfrm>
            <a:off x="609600" y="6306979"/>
            <a:ext cx="2133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b="0" i="1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accent4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8214F-7CC7-ABB8-8670-D60A9559CE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400" y="505010"/>
            <a:ext cx="1441687" cy="5660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6E36C-672C-4680-850A-5BF530866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762000"/>
            <a:ext cx="9019116" cy="113095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565DB8-117D-39D7-E3C7-B7985A56804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63613" y="2133600"/>
            <a:ext cx="5741987" cy="3581400"/>
          </a:xfrm>
        </p:spPr>
        <p:txBody>
          <a:bodyPr/>
          <a:lstStyle>
            <a:lvl1pPr>
              <a:defRPr>
                <a:solidFill>
                  <a:srgbClr val="EAEDED"/>
                </a:solidFill>
              </a:defRPr>
            </a:lvl1pPr>
            <a:lvl2pPr>
              <a:defRPr>
                <a:solidFill>
                  <a:srgbClr val="EAEDED"/>
                </a:solidFill>
              </a:defRPr>
            </a:lvl2pPr>
            <a:lvl3pPr>
              <a:defRPr>
                <a:solidFill>
                  <a:srgbClr val="EAEDED"/>
                </a:solidFill>
              </a:defRPr>
            </a:lvl3pPr>
            <a:lvl4pPr>
              <a:defRPr>
                <a:solidFill>
                  <a:srgbClr val="EAEDED"/>
                </a:solidFill>
              </a:defRPr>
            </a:lvl4pPr>
            <a:lvl5pPr>
              <a:defRPr>
                <a:solidFill>
                  <a:srgbClr val="EAEDE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02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9867C-220D-05E2-741C-3FEE099DC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" y="1161"/>
            <a:ext cx="12189934" cy="6856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42633A-7BFE-19E0-42D4-B02048C77B5B}"/>
              </a:ext>
            </a:extLst>
          </p:cNvPr>
          <p:cNvSpPr txBox="1"/>
          <p:nvPr userDrawn="1"/>
        </p:nvSpPr>
        <p:spPr>
          <a:xfrm>
            <a:off x="10848009" y="152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accent4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E2CCAAB0-3254-06C7-DC01-7C763E8E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400801"/>
            <a:ext cx="1803400" cy="152399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B75B4A6-8B3A-9BC9-D840-0D4F6C60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0622" y="6188075"/>
            <a:ext cx="4230757" cy="365125"/>
          </a:xfrm>
        </p:spPr>
        <p:txBody>
          <a:bodyPr anchor="b"/>
          <a:lstStyle>
            <a:lvl1pPr algn="ctr">
              <a:defRPr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SB Strategy Strategy &amp; Small Business Performance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E78E-D607-5DAE-0804-32A89452288E}"/>
              </a:ext>
            </a:extLst>
          </p:cNvPr>
          <p:cNvSpPr txBox="1"/>
          <p:nvPr userDrawn="1"/>
        </p:nvSpPr>
        <p:spPr>
          <a:xfrm>
            <a:off x="609600" y="6306979"/>
            <a:ext cx="2133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b="0" i="1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accent4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440F5F-4C43-2A93-E6F8-25EB858B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88075"/>
            <a:ext cx="609600" cy="365125"/>
          </a:xfrm>
        </p:spPr>
        <p:txBody>
          <a:bodyPr anchor="b"/>
          <a:lstStyle>
            <a:lvl1pPr>
              <a:defRPr sz="12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D8F93-86CE-1F61-D485-34E9A29C7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762000"/>
            <a:ext cx="9019116" cy="113095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32E904-1523-9D85-F234-4A25DEBE538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63613" y="2133600"/>
            <a:ext cx="5741987" cy="3581400"/>
          </a:xfrm>
        </p:spPr>
        <p:txBody>
          <a:bodyPr/>
          <a:lstStyle>
            <a:lvl1pPr>
              <a:defRPr>
                <a:solidFill>
                  <a:srgbClr val="EAEDED"/>
                </a:solidFill>
              </a:defRPr>
            </a:lvl1pPr>
            <a:lvl2pPr>
              <a:defRPr>
                <a:solidFill>
                  <a:srgbClr val="EAEDED"/>
                </a:solidFill>
              </a:defRPr>
            </a:lvl2pPr>
            <a:lvl3pPr>
              <a:defRPr>
                <a:solidFill>
                  <a:srgbClr val="EAEDED"/>
                </a:solidFill>
              </a:defRPr>
            </a:lvl3pPr>
            <a:lvl4pPr>
              <a:defRPr>
                <a:solidFill>
                  <a:srgbClr val="EAEDED"/>
                </a:solidFill>
              </a:defRPr>
            </a:lvl4pPr>
            <a:lvl5pPr>
              <a:defRPr>
                <a:solidFill>
                  <a:srgbClr val="EAEDE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4D1DC-0C2B-544B-D978-749AE9408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400" y="505010"/>
            <a:ext cx="1441687" cy="5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9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9867C-220D-05E2-741C-3FEE099DC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" y="1161"/>
            <a:ext cx="12189932" cy="6856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42633A-7BFE-19E0-42D4-B02048C77B5B}"/>
              </a:ext>
            </a:extLst>
          </p:cNvPr>
          <p:cNvSpPr txBox="1"/>
          <p:nvPr userDrawn="1"/>
        </p:nvSpPr>
        <p:spPr>
          <a:xfrm>
            <a:off x="10848009" y="152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1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accent4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E2CCAAB0-3254-06C7-DC01-7C763E8E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6400801"/>
            <a:ext cx="1803400" cy="152399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B75B4A6-8B3A-9BC9-D840-0D4F6C60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0622" y="6188075"/>
            <a:ext cx="4230757" cy="365125"/>
          </a:xfrm>
        </p:spPr>
        <p:txBody>
          <a:bodyPr anchor="b"/>
          <a:lstStyle>
            <a:lvl1pPr algn="ctr">
              <a:defRPr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SB Strategy Strategy &amp; Small Business Performance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E78E-D607-5DAE-0804-32A89452288E}"/>
              </a:ext>
            </a:extLst>
          </p:cNvPr>
          <p:cNvSpPr txBox="1"/>
          <p:nvPr userDrawn="1"/>
        </p:nvSpPr>
        <p:spPr>
          <a:xfrm>
            <a:off x="609600" y="6306979"/>
            <a:ext cx="2133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b="0" i="1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UNCLASSIFIED</a:t>
            </a:r>
            <a:endParaRPr lang="en-US" sz="1000" b="0" i="1" dirty="0">
              <a:solidFill>
                <a:schemeClr val="accent4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440F5F-4C43-2A93-E6F8-25EB858B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88075"/>
            <a:ext cx="609600" cy="365125"/>
          </a:xfrm>
        </p:spPr>
        <p:txBody>
          <a:bodyPr anchor="b"/>
          <a:lstStyle>
            <a:lvl1pPr>
              <a:defRPr sz="12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D8F93-86CE-1F61-D485-34E9A29C7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762000"/>
            <a:ext cx="9019116" cy="113095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32E904-1523-9D85-F234-4A25DEBE538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63613" y="2133600"/>
            <a:ext cx="5741987" cy="3581400"/>
          </a:xfrm>
        </p:spPr>
        <p:txBody>
          <a:bodyPr/>
          <a:lstStyle>
            <a:lvl1pPr>
              <a:defRPr>
                <a:solidFill>
                  <a:srgbClr val="EAEDED"/>
                </a:solidFill>
              </a:defRPr>
            </a:lvl1pPr>
            <a:lvl2pPr>
              <a:defRPr>
                <a:solidFill>
                  <a:srgbClr val="EAEDED"/>
                </a:solidFill>
              </a:defRPr>
            </a:lvl2pPr>
            <a:lvl3pPr>
              <a:defRPr>
                <a:solidFill>
                  <a:srgbClr val="EAEDED"/>
                </a:solidFill>
              </a:defRPr>
            </a:lvl3pPr>
            <a:lvl4pPr>
              <a:defRPr>
                <a:solidFill>
                  <a:srgbClr val="EAEDED"/>
                </a:solidFill>
              </a:defRPr>
            </a:lvl4pPr>
            <a:lvl5pPr>
              <a:defRPr>
                <a:solidFill>
                  <a:srgbClr val="EAEDE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4D1DC-0C2B-544B-D978-749AE9408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400" y="505010"/>
            <a:ext cx="1441687" cy="5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6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46018"/>
            <a:ext cx="10160000" cy="820782"/>
          </a:xfrm>
          <a:prstGeom prst="rect">
            <a:avLst/>
          </a:prstGeom>
        </p:spPr>
        <p:txBody>
          <a:bodyPr vert="horz" wrap="square" lIns="0" tIns="0" rIns="9144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Subtitle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0" y="6553201"/>
            <a:ext cx="284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November 7,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0" y="6188075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SB Strategy Strategy &amp; Small Business Performance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188075"/>
            <a:ext cx="609600" cy="5334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r">
              <a:defRPr sz="20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770223D-10EB-4AF9-BCEE-A95FE8AF2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" y="6372225"/>
            <a:ext cx="386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>
                <a:solidFill>
                  <a:schemeClr val="accent4"/>
                </a:solidFill>
              </a:rPr>
              <a:t>UNCLASSIFIED</a:t>
            </a:r>
            <a:endParaRPr lang="en-US" sz="500" b="1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030268-940B-8F88-8293-58BAE878D63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" y="580"/>
            <a:ext cx="12189937" cy="6856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9B55B-9B32-1DD7-23C7-ABB6C136DEE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400" y="505010"/>
            <a:ext cx="1441687" cy="566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1CC6F2-0BE1-302D-0900-33AD3903B7A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4900" y="1435100"/>
            <a:ext cx="72771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2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2" r:id="rId4"/>
    <p:sldLayoutId id="2147483653" r:id="rId5"/>
    <p:sldLayoutId id="2147483654" r:id="rId6"/>
    <p:sldLayoutId id="2147483658" r:id="rId7"/>
    <p:sldLayoutId id="2147483661" r:id="rId8"/>
    <p:sldLayoutId id="2147483665" r:id="rId9"/>
    <p:sldLayoutId id="2147483666" r:id="rId10"/>
    <p:sldLayoutId id="2147483657" r:id="rId11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2000" b="1" kern="1200" baseline="0">
          <a:solidFill>
            <a:schemeClr val="tx2">
              <a:lumMod val="7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+mj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Slavik@ohio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.govcontracts.ohio.gov/" TargetMode="External"/><Relationship Id="rId2" Type="http://schemas.openxmlformats.org/officeDocument/2006/relationships/hyperlink" Target="https://ptac.ohio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9.jpg"/><Relationship Id="rId4" Type="http://schemas.openxmlformats.org/officeDocument/2006/relationships/hyperlink" Target="https://www.apexaccelerators.us/#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274C4BA-BFD1-3DB7-1C8A-BC7995839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105"/>
          <a:stretch/>
        </p:blipFill>
        <p:spPr>
          <a:xfrm rot="16200000">
            <a:off x="10049488" y="4588732"/>
            <a:ext cx="2845044" cy="143998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7FE2B13-C6C5-72C4-1F96-2008ADF20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505200"/>
            <a:ext cx="6553200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0" dirty="0">
                <a:latin typeface="Oswald" panose="00000500000000000000" pitchFamily="2" charset="0"/>
                <a:ea typeface="Open Sans Light" panose="020B0604020202020204" pitchFamily="34" charset="0"/>
                <a:cs typeface="Open Sans Light" panose="020B0604020202020204" pitchFamily="34" charset="0"/>
              </a:rPr>
              <a:t>Ohio APEX Accelerator</a:t>
            </a:r>
            <a:endParaRPr lang="en-US" alt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3F6BA0A-33EC-E4ED-81CC-902123952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90" y="5867400"/>
            <a:ext cx="2680860" cy="990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BF2567-CCE2-4C2D-343F-919BB9108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400"/>
            <a:ext cx="3505200" cy="11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3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E35A4C2-DD8B-D975-7E15-C67BAFA7C49E}"/>
              </a:ext>
            </a:extLst>
          </p:cNvPr>
          <p:cNvSpPr txBox="1">
            <a:spLocks/>
          </p:cNvSpPr>
          <p:nvPr/>
        </p:nvSpPr>
        <p:spPr>
          <a:xfrm>
            <a:off x="1219200" y="1828800"/>
            <a:ext cx="8458200" cy="3352800"/>
          </a:xfrm>
          <a:prstGeom prst="rect">
            <a:avLst/>
          </a:prstGeom>
        </p:spPr>
        <p:txBody>
          <a:bodyPr vert="horz" lIns="0" tIns="0" rIns="0" bIns="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600" b="1" i="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5400" b="0" dirty="0">
                <a:latin typeface="Oswald" panose="00000500000000000000" pitchFamily="2" charset="0"/>
                <a:ea typeface="Open Sans Light" panose="020B0604020202020204" pitchFamily="34" charset="0"/>
                <a:cs typeface="Open Sans Light" panose="020B0604020202020204" pitchFamily="34" charset="0"/>
              </a:rPr>
              <a:t>Ohio Apex Accelerator at Ohio University</a:t>
            </a:r>
          </a:p>
          <a:p>
            <a:r>
              <a:rPr lang="en-US" altLang="en-US" sz="7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Matt Slavik</a:t>
            </a:r>
            <a:br>
              <a:rPr lang="en-US" altLang="en-US" sz="7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en-US" sz="6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Procurement Specialist</a:t>
            </a:r>
            <a:r>
              <a:rPr lang="en-US" sz="6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Pickerington Region</a:t>
            </a:r>
          </a:p>
          <a:p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Ohio Apex Accelerator at Ohio University</a:t>
            </a:r>
          </a:p>
          <a:p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740-597-1260</a:t>
            </a:r>
          </a:p>
          <a:p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Slavik@ohio.edu</a:t>
            </a:r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6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15C2D7-9CBE-E419-820E-F97CEB62C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15000"/>
            <a:ext cx="2438400" cy="9906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A995EC-2A62-6446-FAFA-2A9A7F59D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1" y="213299"/>
            <a:ext cx="2971800" cy="9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5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D3EF-CBCA-A929-4767-CB18F81C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Ohio APEX Accelerator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737AB-D903-4D29-7662-6E66663B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APEX services can help 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+mn-cs"/>
              </a:rPr>
              <a:t>businesses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Identify potential agencies that buy your goods/services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Free Daily Bid-Match Service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Find Federal/State/Local agency bid opportunities as a prime or sub-contractor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SAM Registration &amp; other necessary registration needed to conduct government contracting.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09425-99F5-17BF-E2E4-3AE44F88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28D2DD1-B0C1-E10B-E7CC-03B2FDFE7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88074"/>
            <a:ext cx="3599380" cy="66992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DCB33DD-4B4B-37E1-D0E7-67260D32B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6459"/>
            <a:ext cx="2971800" cy="9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D3EF-CBCA-A929-4767-CB18F81C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Ohio APEX Accelerator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737AB-D903-4D29-7662-6E66663B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01400" cy="45259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APEX services can help 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+mn-cs"/>
              </a:rPr>
              <a:t>businesses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Develop sales and marketing strategies geared towards government customers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Assess eligibility and complete certifications for small business preference categories such as 8(a), HUBZone, Veteran and Service-Disabled Veteran-Owned, Woman-Owned, and Ohio’s Minority-Owned, Woman Owned, DBE, and EDGE Certifications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Understand solicitations and assist with the bid proposal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09425-99F5-17BF-E2E4-3AE44F88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28D2DD1-B0C1-E10B-E7CC-03B2FDFE7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88074"/>
            <a:ext cx="3599380" cy="66992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39D0EAC-5C86-9DAB-2A0D-1FB7D6E58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6459"/>
            <a:ext cx="2971800" cy="9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D3EF-CBCA-A929-4767-CB18F81C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Ohio APEX Accelerator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737AB-D903-4D29-7662-6E66663B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APEX services can help 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+mn-cs"/>
              </a:rPr>
              <a:t>businesses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SBIR/STTR and other innovation opportunities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Training workshops on specific contracting topics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CMMC – Cybersecurity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09425-99F5-17BF-E2E4-3AE44F88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28D2DD1-B0C1-E10B-E7CC-03B2FDFE7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88074"/>
            <a:ext cx="3599380" cy="66992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33CE917-C4F5-1567-1799-B116DCD1A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6459"/>
            <a:ext cx="2971800" cy="9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4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E376-D486-6E85-248B-834663E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F77B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Ohio APEX Accelerator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D625-2382-CC3B-0B2A-C16A3DA58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1419226"/>
            <a:ext cx="11201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APEX can assist clients to register: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213F4-7C1A-EFED-166E-A8DC1E9C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SAM.gov logo">
            <a:extLst>
              <a:ext uri="{FF2B5EF4-FFF2-40B4-BE49-F238E27FC236}">
                <a16:creationId xmlns:a16="http://schemas.microsoft.com/office/drawing/2014/main" id="{C8A6F7D9-25DE-C38D-35E1-F3C75CFD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1" y="2362200"/>
            <a:ext cx="201168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partment of Defense (DoD) Warning and Consent ~ DIBBS">
            <a:extLst>
              <a:ext uri="{FF2B5EF4-FFF2-40B4-BE49-F238E27FC236}">
                <a16:creationId xmlns:a16="http://schemas.microsoft.com/office/drawing/2014/main" id="{0C85A57A-0B30-C025-7EE5-87B43E08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61872"/>
            <a:ext cx="6267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 | SBA Brand Guide">
            <a:extLst>
              <a:ext uri="{FF2B5EF4-FFF2-40B4-BE49-F238E27FC236}">
                <a16:creationId xmlns:a16="http://schemas.microsoft.com/office/drawing/2014/main" id="{1EC4836B-7744-BAA9-76AD-7029CDFCC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16439"/>
            <a:ext cx="1304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hioBuys Agency Information | State of Ohio Procurement">
            <a:extLst>
              <a:ext uri="{FF2B5EF4-FFF2-40B4-BE49-F238E27FC236}">
                <a16:creationId xmlns:a16="http://schemas.microsoft.com/office/drawing/2014/main" id="{BC74FE2D-A054-25A9-A0EF-8F37E1CC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14" y="4695032"/>
            <a:ext cx="4286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57F84-C652-093D-57CC-D0B3B3717D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88075"/>
            <a:ext cx="4038600" cy="63110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B2C4137-7CCC-4F12-DEC4-092C64EB84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6459"/>
            <a:ext cx="2971800" cy="9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7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F53B925-7749-64DC-B349-69064777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9677400" cy="762000"/>
          </a:xfrm>
        </p:spPr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F77B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Ohio APEX Accelerator Services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A4C4272-6451-7CD0-00F6-8575D15B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8788"/>
            <a:ext cx="1183781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to Contracting Data Tools for Market Research: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Fedmine - Simplified, Real Time Government Contracts Database">
            <a:extLst>
              <a:ext uri="{FF2B5EF4-FFF2-40B4-BE49-F238E27FC236}">
                <a16:creationId xmlns:a16="http://schemas.microsoft.com/office/drawing/2014/main" id="{68A894AC-F3C0-EF65-74D7-D00294A67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3" y="2812474"/>
            <a:ext cx="29718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vernment Spending Open Data | USAspending">
            <a:extLst>
              <a:ext uri="{FF2B5EF4-FFF2-40B4-BE49-F238E27FC236}">
                <a16:creationId xmlns:a16="http://schemas.microsoft.com/office/drawing/2014/main" id="{A507AAC4-7E4E-3A9A-5EAD-D0D7EF88F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2549970"/>
            <a:ext cx="2476501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vSpend Logo">
            <a:extLst>
              <a:ext uri="{FF2B5EF4-FFF2-40B4-BE49-F238E27FC236}">
                <a16:creationId xmlns:a16="http://schemas.microsoft.com/office/drawing/2014/main" id="{367DE4F4-2922-1F0C-36DE-1BEE1B8A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4077831"/>
            <a:ext cx="2362200" cy="7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xity">
            <a:extLst>
              <a:ext uri="{FF2B5EF4-FFF2-40B4-BE49-F238E27FC236}">
                <a16:creationId xmlns:a16="http://schemas.microsoft.com/office/drawing/2014/main" id="{6A4FB6A4-86B1-6EF3-0BC1-EE7BB7DF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043477"/>
            <a:ext cx="3879271" cy="92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BFE6D02-2793-B62A-D83A-B8E602EF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5169576"/>
            <a:ext cx="34766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ACF15-1614-2F60-2BE4-21FF0C99748A}"/>
              </a:ext>
            </a:extLst>
          </p:cNvPr>
          <p:cNvSpPr txBox="1"/>
          <p:nvPr/>
        </p:nvSpPr>
        <p:spPr>
          <a:xfrm>
            <a:off x="1402773" y="4284425"/>
            <a:ext cx="2788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effectLst/>
                <a:latin typeface="Conv_Akk_Pro"/>
              </a:rPr>
              <a:t>Haystack</a:t>
            </a:r>
            <a:r>
              <a:rPr lang="en-US" sz="3200" b="0" i="0" baseline="30000" dirty="0">
                <a:effectLst/>
                <a:latin typeface="Conv_Akk_Pro"/>
              </a:rPr>
              <a:t>®</a:t>
            </a:r>
            <a:r>
              <a:rPr lang="en-US" sz="3200" b="0" i="0" dirty="0">
                <a:effectLst/>
                <a:latin typeface="Conv_Akk_Pro"/>
              </a:rPr>
              <a:t> Gold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8DEBCEF-DA8F-5185-68CE-2CB7DC3F0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270052"/>
            <a:ext cx="5562600" cy="55574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AAC80D2-2222-CC3C-6CB6-7532C00D02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6459"/>
            <a:ext cx="2971800" cy="9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6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F53B925-7749-64DC-B349-69064777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9677400" cy="762000"/>
          </a:xfrm>
        </p:spPr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F77B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Ohio APEX Accelerator Services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A4C4272-6451-7CD0-00F6-8575D15B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94" y="1668287"/>
            <a:ext cx="1183781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Assist in Development of</a:t>
            </a:r>
          </a:p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Capability Statements: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7F65F5-189A-950C-FA07-6602C5F2F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85" y="5997750"/>
            <a:ext cx="2161320" cy="762000"/>
          </a:xfrm>
          <a:prstGeom prst="rect">
            <a:avLst/>
          </a:prstGeom>
        </p:spPr>
      </p:pic>
      <p:pic>
        <p:nvPicPr>
          <p:cNvPr id="9" name="Picture 8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429AA83E-3885-386A-E6BA-6890F6F548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4445" r="3996" b="4445"/>
          <a:stretch/>
        </p:blipFill>
        <p:spPr>
          <a:xfrm>
            <a:off x="3657600" y="1378744"/>
            <a:ext cx="4952999" cy="55042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A740997-DDA8-868B-6885-4D9ADC4C7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6459"/>
            <a:ext cx="2971800" cy="9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6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F53B925-7749-64DC-B349-69064777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10134600" cy="762000"/>
          </a:xfrm>
        </p:spPr>
        <p:txBody>
          <a:bodyPr/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your Ohio APEX Accelerator Office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2456C20-FFE4-8E25-C067-6D65A0EAD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32" y="6251367"/>
            <a:ext cx="3505200" cy="60366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952562-9780-53B8-C7A6-AFE14A680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1" y="213299"/>
            <a:ext cx="2971800" cy="9450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5FF7588-8BEB-6364-33DD-447D51CD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02974"/>
            <a:ext cx="5969552" cy="53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B49A893-643B-2BBD-BE3D-3D4A10D52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92B37"/>
                </a:solidFill>
                <a:effectLst/>
                <a:latin typeface="Work Sans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7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B073-7E64-D108-58DC-D9F16E51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5486400" cy="762000"/>
          </a:xfrm>
        </p:spPr>
        <p:txBody>
          <a:bodyPr/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Ohio APEX Accelerator 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3AD62-66C7-40DE-75D2-3EC63FA9B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APEX Accelerator at Ohio University:</a:t>
            </a:r>
          </a:p>
          <a:p>
            <a:pPr marL="2286000" lvl="5" indent="0">
              <a:buNone/>
            </a:pPr>
            <a:r>
              <a:rPr lang="en-US" sz="3600" dirty="0">
                <a:hlinkClick r:id="rId2"/>
              </a:rPr>
              <a:t>https://apex.ohio.edu/</a:t>
            </a:r>
            <a:endParaRPr lang="en-US" sz="3600" dirty="0"/>
          </a:p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Ohio APEX Accelerator:</a:t>
            </a:r>
          </a:p>
          <a:p>
            <a:pPr marL="0" indent="0" algn="ctr">
              <a:buNone/>
            </a:pPr>
            <a:r>
              <a:rPr lang="en-US" sz="3600" dirty="0">
                <a:hlinkClick r:id="rId3"/>
              </a:rPr>
              <a:t>https://find.govcontracts.ohio.gov/</a:t>
            </a:r>
            <a:r>
              <a:rPr lang="en-US" sz="3600" dirty="0"/>
              <a:t> </a:t>
            </a:r>
          </a:p>
          <a:p>
            <a:endParaRPr lang="en-US" dirty="0"/>
          </a:p>
          <a:p>
            <a:r>
              <a:rPr lang="en-US" dirty="0"/>
              <a:t>Find an APEX Accelerator Nationally</a:t>
            </a:r>
          </a:p>
          <a:p>
            <a:pPr marL="0" indent="0" algn="ctr">
              <a:buNone/>
            </a:pPr>
            <a:r>
              <a:rPr lang="en-US" sz="3600" dirty="0">
                <a:hlinkClick r:id="rId4"/>
              </a:rPr>
              <a:t>https://www.apexaccelerators.us/#/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A642F-B281-BDE8-2BC8-1EA2EED4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C320FB86-3F39-342D-00AC-D3B87DE7D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88075"/>
            <a:ext cx="4377906" cy="63976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DC144C3-F0AE-CD09-31AF-9EC7D5A527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1" y="213299"/>
            <a:ext cx="2971800" cy="9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2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BP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EX Accelerators Presentation Template_12112022" id="{EDF7C37D-005C-43E3-A432-1C975D2CF1D9}" vid="{64B5E784-FEE2-49E0-97FF-7B3F4AB67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7578</TotalTime>
  <Words>264</Words>
  <Application>Microsoft Office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Conv_Akk_Pro</vt:lpstr>
      <vt:lpstr>Helvetica LT Std</vt:lpstr>
      <vt:lpstr>Helvetica Neue</vt:lpstr>
      <vt:lpstr>Helvetica Neue Medium</vt:lpstr>
      <vt:lpstr>Lato</vt:lpstr>
      <vt:lpstr>Oswald</vt:lpstr>
      <vt:lpstr>Times New Roman</vt:lpstr>
      <vt:lpstr>Wingdings</vt:lpstr>
      <vt:lpstr>Work Sans</vt:lpstr>
      <vt:lpstr>Office Theme</vt:lpstr>
      <vt:lpstr>PowerPoint Presentation</vt:lpstr>
      <vt:lpstr>Ohio APEX Accelerator Services</vt:lpstr>
      <vt:lpstr>Ohio APEX Accelerator Services</vt:lpstr>
      <vt:lpstr>Ohio APEX Accelerator Services</vt:lpstr>
      <vt:lpstr>Ohio APEX Accelerator Services</vt:lpstr>
      <vt:lpstr>Ohio APEX Accelerator Services</vt:lpstr>
      <vt:lpstr>Ohio APEX Accelerator Services</vt:lpstr>
      <vt:lpstr>Contact your Ohio APEX Accelerator Office</vt:lpstr>
      <vt:lpstr>Ohio APEX Accelerator Locator</vt:lpstr>
      <vt:lpstr>PowerPoint Presentation</vt:lpstr>
    </vt:vector>
  </TitlesOfParts>
  <Company>EITSD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Publishing Process</dc:title>
  <dc:creator>Gabriel Kane McLean</dc:creator>
  <cp:lastModifiedBy>Wivell, Karen</cp:lastModifiedBy>
  <cp:revision>98</cp:revision>
  <cp:lastPrinted>2012-10-24T21:37:47Z</cp:lastPrinted>
  <dcterms:created xsi:type="dcterms:W3CDTF">2012-09-27T16:26:00Z</dcterms:created>
  <dcterms:modified xsi:type="dcterms:W3CDTF">2024-09-16T18:38:59Z</dcterms:modified>
</cp:coreProperties>
</file>